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4" r:id="rId6"/>
    <p:sldId id="258" r:id="rId7"/>
    <p:sldId id="257" r:id="rId8"/>
    <p:sldId id="256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660066"/>
    <a:srgbClr val="F8F8F8"/>
    <a:srgbClr val="CCCC00"/>
    <a:srgbClr val="33CC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2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BE10A-3D46-4DAD-A4CA-7364A2C2C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78BFFE-CC83-4951-9FDB-84E471E00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29A147-696D-40C7-A6C5-BEE0F76F4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6CAAEF-DE34-4BA9-BE76-8F6BC3DE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FAF9B2-5249-4FFB-BAB7-239EA265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74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D93BD-D39E-4B9D-8415-4EDC5B2B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0BBB26-6163-48AC-BF7C-372E91DAE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3E0371-785E-4776-8E2C-E0FEF530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9E2DCF-9155-48E8-BDB0-63FDA6C6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B7137-C9A9-42B6-8E0A-32737454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139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5827DD-ADBB-4D70-8179-76BA39650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4EA8A2-21C3-45DA-AA2A-F2BB2A9BA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F62230-28F3-4FAC-AFEE-A82F214C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CC1CAC-F94E-4D20-A228-6DE1862E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26D304-6A1A-4D11-BD4A-4841A51E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632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CB15E-C4C2-4A6E-9B1C-E9766423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D74647-451A-434F-BAC1-A6D7465C9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91CDF-E65D-4E6B-96EB-1C7656ED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168AA4-A3F7-4524-AD2C-19704381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56816C-8795-476B-9EAA-21B5BA0F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834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248C3-631E-4E21-8128-5B38191F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28717A-4841-4E77-9AF0-EFDA14ABF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65C62F-5300-44D8-A1FC-1BEFA974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C62FDE-FE70-47C3-A15B-FD1C9E88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473DC3-840A-4084-BC36-AD9E3131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787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96BD1-F468-4819-98CE-2126ABA8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A927DB-AA9C-4624-A135-6AAE4E033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43596C-983F-4C45-AE39-E8CCBCC4C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53B3E0-5400-46B5-9F92-5E9B5BFB5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114259-F7FD-4D25-9CDD-632D0FB7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BB592D-8D72-442E-BA64-0AFC52E1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396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72451-1E6E-40B3-A849-B0EA0E86C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432C53-86E5-4185-9E7A-611C62E4A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F0C2D8-9308-4FC2-B376-D93276275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2886CD-82F9-4C82-A4A2-912C21BC0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0EA935-4D4E-4B1F-9C51-6A7D7D930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54838F0-DE3C-493E-9875-73074621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2D0DC56-0526-4E0A-AB60-8DC6128A8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337A7E-CCC1-4E9A-9890-3EBD1861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56E2C-E5B7-4E9B-9F43-FAD0F84B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57C55C-0013-4BA5-A38A-F7E1D05D3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87B842-741A-4C82-A6A2-7EB049D1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A94181-E49F-4126-9806-FC26B6D1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925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8CEC1F1-22BD-4E0F-84A1-0FFE6149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396F9D-78D1-4663-A9B1-E9C458394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552CF7-5F79-4B6F-8431-4122AF6B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053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BB305-6AA6-4F9A-80C9-4E473BFB0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99A23B-4821-454C-AC6B-89F7BB463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2E71D7-1134-4F39-A140-74A004A05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B5DE34-EFE3-4E41-97E9-386C873E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D7FDE2-9CBB-4659-9E93-7AB7DB33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67BD0F-E57D-4166-8664-CF0FC369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243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E826D-0F65-4AD8-92D6-870A497B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8C28AB-D73B-406B-8AD4-096524EE01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10EB19-15C8-4E94-8070-A43A5E946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DFEDFD-372A-4E43-A90D-CA985F0C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3A503F-EB06-4CB8-B571-9814426B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ED664A-3ECC-4799-AD48-8F4B1D51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527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A54F80-AE53-4B7D-A6EF-68C990AE8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B9A6DE-6208-482B-B237-6921DFE67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BABFA8-A00D-4D28-9E9B-5B2C059C0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1EB6-A04A-47C1-BD10-79EC86C8D467}" type="datetimeFigureOut">
              <a:rPr lang="es-CO" smtClean="0"/>
              <a:t>6/03/2020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A03086-6B84-4B1E-9A88-946634EAA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3BF870-B96D-4D95-9074-0B5184195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97729-7D52-4D6E-9D6E-CBE054FF2F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908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EF00B514-719F-4C72-A0AD-94FB094D9F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84"/>
          <a:stretch/>
        </p:blipFill>
        <p:spPr>
          <a:xfrm>
            <a:off x="2222695" y="0"/>
            <a:ext cx="7451188" cy="6858000"/>
          </a:xfrm>
          <a:prstGeom prst="rect">
            <a:avLst/>
          </a:prstGeom>
        </p:spPr>
      </p:pic>
      <p:sp>
        <p:nvSpPr>
          <p:cNvPr id="13" name="CuadroTexto 2">
            <a:extLst>
              <a:ext uri="{FF2B5EF4-FFF2-40B4-BE49-F238E27FC236}">
                <a16:creationId xmlns:a16="http://schemas.microsoft.com/office/drawing/2014/main" id="{A34827FF-8DE5-4C33-A19E-FFBC1AEF0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269" y="2058632"/>
            <a:ext cx="5045613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US" altLang="es-CO" sz="6600" b="1" i="0" u="none" strike="noStrike" cap="none" spc="-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</a:t>
            </a:r>
            <a:r>
              <a:rPr kumimoji="0" lang="en-US" altLang="es-CO" sz="6000" i="0" u="none" strike="noStrike" cap="none" spc="-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royecto </a:t>
            </a:r>
            <a:endParaRPr kumimoji="0" lang="en-US" altLang="es-CO" sz="6000" b="1" i="0" u="none" strike="noStrike" cap="none" spc="-15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4" name="CuadroTexto 2">
            <a:extLst>
              <a:ext uri="{FF2B5EF4-FFF2-40B4-BE49-F238E27FC236}">
                <a16:creationId xmlns:a16="http://schemas.microsoft.com/office/drawing/2014/main" id="{40CD0C39-C4FD-4895-BB4F-DC9800EEF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2337" y="2745992"/>
            <a:ext cx="5045613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US" altLang="es-CO" sz="6600" b="1" i="0" u="none" strike="noStrike" cap="none" spc="-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I</a:t>
            </a:r>
            <a:r>
              <a:rPr kumimoji="0" lang="en-US" altLang="es-CO" sz="6000" i="0" u="none" strike="noStrike" cap="none" spc="-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ntegrador </a:t>
            </a:r>
            <a:r>
              <a:rPr kumimoji="0" lang="en-US" altLang="es-CO" sz="6000" i="0" u="none" strike="noStrike" cap="none" spc="-30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por</a:t>
            </a:r>
            <a:r>
              <a:rPr kumimoji="0" lang="en-US" altLang="es-CO" sz="6000" i="0" u="none" strike="noStrike" cap="none" spc="-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 </a:t>
            </a:r>
            <a:endParaRPr kumimoji="0" lang="en-US" altLang="es-CO" sz="6000" b="1" i="0" u="none" strike="noStrike" cap="none" spc="-15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5" name="CuadroTexto 2">
            <a:extLst>
              <a:ext uri="{FF2B5EF4-FFF2-40B4-BE49-F238E27FC236}">
                <a16:creationId xmlns:a16="http://schemas.microsoft.com/office/drawing/2014/main" id="{B0181319-A030-4B5C-BD5B-90B7D643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269" y="3455457"/>
            <a:ext cx="5045613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US" altLang="es-CO" sz="6600" b="1" i="0" u="none" strike="noStrike" cap="none" spc="-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C</a:t>
            </a:r>
            <a:r>
              <a:rPr kumimoji="0" lang="en-US" altLang="es-CO" sz="6000" i="0" u="none" strike="noStrike" cap="none" spc="-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ompetencias</a:t>
            </a:r>
            <a:endParaRPr kumimoji="0" lang="en-US" altLang="es-CO" sz="6000" b="1" i="0" u="none" strike="noStrike" cap="none" spc="-15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50FB179-E6C7-4981-ABA1-A0C8CBCB24D1}"/>
              </a:ext>
            </a:extLst>
          </p:cNvPr>
          <p:cNvSpPr txBox="1"/>
          <p:nvPr/>
        </p:nvSpPr>
        <p:spPr>
          <a:xfrm>
            <a:off x="6133558" y="4325322"/>
            <a:ext cx="2963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b="1" i="1" dirty="0">
                <a:solidFill>
                  <a:srgbClr val="CC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FACOM</a:t>
            </a:r>
            <a:endParaRPr lang="es-CO" sz="6000" b="1" i="1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 descr="Imagen que contiene dibujo&#10;&#10;Descripción generada con confianza muy alta">
            <a:extLst>
              <a:ext uri="{FF2B5EF4-FFF2-40B4-BE49-F238E27FC236}">
                <a16:creationId xmlns:a16="http://schemas.microsoft.com/office/drawing/2014/main" id="{6395A417-A5F6-46A0-9C71-A39CA16357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6"/>
          <a:stretch/>
        </p:blipFill>
        <p:spPr>
          <a:xfrm rot="10800000" flipH="1">
            <a:off x="10440012" y="-1114"/>
            <a:ext cx="1764273" cy="1739702"/>
          </a:xfrm>
          <a:prstGeom prst="rect">
            <a:avLst/>
          </a:prstGeom>
        </p:spPr>
      </p:pic>
      <p:pic>
        <p:nvPicPr>
          <p:cNvPr id="17" name="Imagen 16" descr="Imagen que contiene dibujo&#10;&#10;Descripción generada con confianza muy alta">
            <a:extLst>
              <a:ext uri="{FF2B5EF4-FFF2-40B4-BE49-F238E27FC236}">
                <a16:creationId xmlns:a16="http://schemas.microsoft.com/office/drawing/2014/main" id="{52BAD11F-73CD-42B8-B03A-D11B01E2B5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6"/>
          <a:stretch/>
        </p:blipFill>
        <p:spPr>
          <a:xfrm flipH="1">
            <a:off x="2049" y="5117225"/>
            <a:ext cx="1764273" cy="17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5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n 38">
            <a:extLst>
              <a:ext uri="{FF2B5EF4-FFF2-40B4-BE49-F238E27FC236}">
                <a16:creationId xmlns:a16="http://schemas.microsoft.com/office/drawing/2014/main" id="{4D3C9D0D-A8B5-41B0-AED1-3BB84D771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" y="-13400"/>
            <a:ext cx="12192000" cy="685800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6A9AC4E-6BEE-471C-B742-5F555AF265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6"/>
          <a:stretch/>
        </p:blipFill>
        <p:spPr>
          <a:xfrm rot="16200000" flipH="1">
            <a:off x="10440012" y="-1114"/>
            <a:ext cx="1764273" cy="1739702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8579F740-DD29-48EA-8A71-3FB5401AFF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03"/>
          <a:stretch/>
        </p:blipFill>
        <p:spPr>
          <a:xfrm rot="5400000">
            <a:off x="332357" y="4782442"/>
            <a:ext cx="1754928" cy="2419643"/>
          </a:xfrm>
          <a:prstGeom prst="rect">
            <a:avLst/>
          </a:prstGeom>
        </p:spPr>
      </p:pic>
      <p:sp>
        <p:nvSpPr>
          <p:cNvPr id="36" name="CuadroTexto 2">
            <a:extLst>
              <a:ext uri="{FF2B5EF4-FFF2-40B4-BE49-F238E27FC236}">
                <a16:creationId xmlns:a16="http://schemas.microsoft.com/office/drawing/2014/main" id="{3D4F6335-E46A-48A2-AC09-7B49E209B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506" y="2882154"/>
            <a:ext cx="2835968" cy="137285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en-US" altLang="es-CO" sz="9600" b="1" spc="-3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PIC</a:t>
            </a:r>
            <a:endParaRPr kumimoji="0" lang="en-US" altLang="es-CO" sz="9600" b="1" i="0" u="none" strike="noStrike" cap="none" spc="-15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1D2A8527-6048-4870-8BAB-E672E3265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6"/>
          <a:stretch/>
        </p:blipFill>
        <p:spPr>
          <a:xfrm rot="16200000" flipH="1">
            <a:off x="10440012" y="-1114"/>
            <a:ext cx="1764273" cy="1739702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6EB1D79A-AE78-4263-AC5B-415A2B281D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03"/>
          <a:stretch/>
        </p:blipFill>
        <p:spPr>
          <a:xfrm rot="5400000">
            <a:off x="332357" y="4782442"/>
            <a:ext cx="1754928" cy="2419643"/>
          </a:xfrm>
          <a:prstGeom prst="rect">
            <a:avLst/>
          </a:prstGeom>
        </p:spPr>
      </p:pic>
      <p:sp>
        <p:nvSpPr>
          <p:cNvPr id="27" name="CuadroTexto 2">
            <a:extLst>
              <a:ext uri="{FF2B5EF4-FFF2-40B4-BE49-F238E27FC236}">
                <a16:creationId xmlns:a16="http://schemas.microsoft.com/office/drawing/2014/main" id="{DDD9FF48-38D8-4E7E-89CE-14E8EF57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2166" y="6135230"/>
            <a:ext cx="6794696" cy="5556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en-US" altLang="es-CO" sz="5000" b="1" spc="-300" dirty="0">
                <a:solidFill>
                  <a:schemeClr val="bg1">
                    <a:lumMod val="50000"/>
                  </a:schemeClr>
                </a:solidFill>
                <a:latin typeface="Arial"/>
                <a:ea typeface="+mj-ea"/>
                <a:cs typeface="Arial"/>
                <a:sym typeface="Arial"/>
              </a:rPr>
              <a:t>FACOM</a:t>
            </a:r>
            <a:endParaRPr kumimoji="0" lang="en-US" altLang="es-CO" sz="5000" b="1" i="0" u="none" strike="noStrike" cap="none" spc="-15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518F66E-F7F8-4CB2-B671-E0BB2E79E66A}"/>
              </a:ext>
            </a:extLst>
          </p:cNvPr>
          <p:cNvSpPr txBox="1"/>
          <p:nvPr/>
        </p:nvSpPr>
        <p:spPr>
          <a:xfrm>
            <a:off x="503324" y="518021"/>
            <a:ext cx="489341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/>
              </a:rPr>
              <a:t>Formulación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EC3D0EA-0EE2-4D5A-9138-567410164DFF}"/>
              </a:ext>
            </a:extLst>
          </p:cNvPr>
          <p:cNvSpPr txBox="1"/>
          <p:nvPr/>
        </p:nvSpPr>
        <p:spPr>
          <a:xfrm>
            <a:off x="517392" y="975001"/>
            <a:ext cx="489341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" sz="4000" b="1" dirty="0">
                <a:solidFill>
                  <a:srgbClr val="7030A0"/>
                </a:solidFill>
                <a:latin typeface="Arial Nova"/>
              </a:rPr>
              <a:t>del Proyecto</a:t>
            </a:r>
            <a:endParaRPr lang="es-CO" sz="4000" b="1" dirty="0">
              <a:solidFill>
                <a:srgbClr val="FF9900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F0FC489-2C39-49DC-9447-E70619A16E26}"/>
              </a:ext>
            </a:extLst>
          </p:cNvPr>
          <p:cNvSpPr/>
          <p:nvPr/>
        </p:nvSpPr>
        <p:spPr>
          <a:xfrm>
            <a:off x="747738" y="1949734"/>
            <a:ext cx="7452580" cy="367587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Arial"/>
              <a:buChar char="•"/>
            </a:pPr>
            <a:r>
              <a:rPr lang="es-ES" b="1" dirty="0">
                <a:ea typeface="+mn-lt"/>
                <a:cs typeface="+mn-lt"/>
              </a:rPr>
              <a:t>Eje temático: </a:t>
            </a:r>
            <a:r>
              <a:rPr lang="es-ES" dirty="0">
                <a:ea typeface="+mn-lt"/>
                <a:cs typeface="+mn-lt"/>
              </a:rPr>
              <a:t>Gamificación</a:t>
            </a:r>
            <a:endParaRPr lang="es-CO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Arial"/>
              <a:buChar char="•"/>
            </a:pPr>
            <a:r>
              <a:rPr lang="es-ES" b="1" dirty="0">
                <a:ea typeface="+mn-lt"/>
                <a:cs typeface="+mn-lt"/>
              </a:rPr>
              <a:t>Núcleo problémico general:</a:t>
            </a:r>
            <a:r>
              <a:rPr lang="es-ES" dirty="0">
                <a:ea typeface="+mn-lt"/>
                <a:cs typeface="+mn-lt"/>
              </a:rPr>
              <a:t> </a:t>
            </a:r>
            <a:r>
              <a:rPr lang="es-ES" b="1" dirty="0">
                <a:ea typeface="+mn-lt"/>
                <a:cs typeface="+mn-lt"/>
              </a:rPr>
              <a:t>¿</a:t>
            </a:r>
            <a:r>
              <a:rPr lang="es-ES" dirty="0">
                <a:ea typeface="+mn-lt"/>
                <a:cs typeface="+mn-lt"/>
              </a:rPr>
              <a:t>De qué manera a través de los campos del conocimiento del Mercadeo, la Publicidad, el Diseño Visual y la Comunicación se diseñan y desarrollan estrategias comunicativas que utilicen el juego como recurso fundamental para procesos de sensibilización y reflexión colectiva?</a:t>
            </a:r>
            <a:endParaRPr lang="es-CO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Arial"/>
              <a:buChar char="•"/>
            </a:pPr>
            <a:r>
              <a:rPr lang="es-ES" b="1" dirty="0">
                <a:ea typeface="+mn-lt"/>
                <a:cs typeface="+mn-lt"/>
              </a:rPr>
              <a:t>Pregunta orientadora</a:t>
            </a:r>
            <a:r>
              <a:rPr lang="es-ES" dirty="0">
                <a:ea typeface="+mn-lt"/>
                <a:cs typeface="+mn-lt"/>
              </a:rPr>
              <a:t> ¿Cómo desarrollar estrategias comunicativas que vinculen elementos, principios y características de la teoría del juego para abordar necesidades específicas de una organización?</a:t>
            </a: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Font typeface="Arial"/>
              <a:buChar char="•"/>
            </a:pPr>
            <a:r>
              <a:rPr lang="es-ES" dirty="0">
                <a:ea typeface="+mn-lt"/>
                <a:cs typeface="+mn-lt"/>
              </a:rPr>
              <a:t>Unidad de competencia, elementos de competencia y criterios de realización (Evaluación).</a:t>
            </a:r>
            <a:endParaRPr lang="es-ES_tradnl" dirty="0"/>
          </a:p>
          <a:p>
            <a:endParaRPr lang="es-CO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01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F1FFA828-F5A0-4BD3-8647-95F06E2736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23"/>
          <a:stretch/>
        </p:blipFill>
        <p:spPr>
          <a:xfrm rot="5400000">
            <a:off x="303674" y="-134690"/>
            <a:ext cx="3169071" cy="3776420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49C2F44E-7083-4E3C-BC91-51E1004826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87" r="3620"/>
          <a:stretch/>
        </p:blipFill>
        <p:spPr>
          <a:xfrm rot="5400000">
            <a:off x="2405377" y="2298985"/>
            <a:ext cx="1913204" cy="226003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4033AC3-5408-4768-A331-FF8ECD2F6EDC}"/>
              </a:ext>
            </a:extLst>
          </p:cNvPr>
          <p:cNvSpPr txBox="1"/>
          <p:nvPr/>
        </p:nvSpPr>
        <p:spPr>
          <a:xfrm>
            <a:off x="747739" y="316738"/>
            <a:ext cx="489341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/>
              </a:rPr>
              <a:t>Desafío</a:t>
            </a:r>
            <a:endParaRPr lang="es-CO" sz="4400" dirty="0" err="1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D46102B-4D47-418A-9069-084E3AA1F344}"/>
              </a:ext>
            </a:extLst>
          </p:cNvPr>
          <p:cNvSpPr txBox="1"/>
          <p:nvPr/>
        </p:nvSpPr>
        <p:spPr>
          <a:xfrm>
            <a:off x="761807" y="773718"/>
            <a:ext cx="489341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" sz="4000" b="1" dirty="0">
                <a:solidFill>
                  <a:srgbClr val="FF9900"/>
                </a:solidFill>
                <a:latin typeface="Arial Nova"/>
              </a:rPr>
              <a:t>Proyecto</a:t>
            </a:r>
            <a:endParaRPr lang="es-CO" sz="4000" b="1" dirty="0">
              <a:solidFill>
                <a:srgbClr val="FF9900"/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378A1CC-01EA-4AB8-8D46-B17578B8367A}"/>
              </a:ext>
            </a:extLst>
          </p:cNvPr>
          <p:cNvSpPr/>
          <p:nvPr/>
        </p:nvSpPr>
        <p:spPr>
          <a:xfrm>
            <a:off x="747739" y="1489660"/>
            <a:ext cx="4893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El desarrollo de una campaña publicitaria con la ejecución de una actividad BTL dirigido a un nicho de mercado: </a:t>
            </a:r>
            <a:r>
              <a:rPr lang="es-E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gamers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.</a:t>
            </a:r>
            <a:endParaRPr lang="es-CO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C5BED8DB-4F5F-4B89-B819-56CF821D44AB}"/>
              </a:ext>
            </a:extLst>
          </p:cNvPr>
          <p:cNvGrpSpPr/>
          <p:nvPr/>
        </p:nvGrpSpPr>
        <p:grpSpPr>
          <a:xfrm>
            <a:off x="761807" y="3025595"/>
            <a:ext cx="6452383" cy="2948958"/>
            <a:chOff x="6377358" y="504456"/>
            <a:chExt cx="6452383" cy="2948958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F3047C77-840A-48EF-9DE0-C1FF0AF6C9D4}"/>
                </a:ext>
              </a:extLst>
            </p:cNvPr>
            <p:cNvSpPr txBox="1"/>
            <p:nvPr/>
          </p:nvSpPr>
          <p:spPr>
            <a:xfrm>
              <a:off x="6377359" y="504456"/>
              <a:ext cx="576306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Objetivo ODS</a:t>
              </a:r>
              <a:endParaRPr lang="es-CO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endParaRP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966F1B7-F755-49DD-86E9-5647D54BDAB2}"/>
                </a:ext>
              </a:extLst>
            </p:cNvPr>
            <p:cNvSpPr txBox="1"/>
            <p:nvPr/>
          </p:nvSpPr>
          <p:spPr>
            <a:xfrm>
              <a:off x="6377358" y="976167"/>
              <a:ext cx="64523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b="1" dirty="0">
                  <a:solidFill>
                    <a:srgbClr val="33CCCC"/>
                  </a:solidFill>
                  <a:latin typeface="Arial Nova" panose="020B0504020202020204" pitchFamily="34" charset="0"/>
                </a:rPr>
                <a:t>5 igualdad de género. </a:t>
              </a:r>
              <a:endParaRPr lang="es-CO" sz="4000" b="1" dirty="0">
                <a:solidFill>
                  <a:srgbClr val="33CCCC"/>
                </a:solidFill>
                <a:latin typeface="Arial Nova" panose="020B0504020202020204" pitchFamily="34" charset="0"/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9ACF13B5-E81B-45A2-8FFE-C61F97A4F16E}"/>
                </a:ext>
              </a:extLst>
            </p:cNvPr>
            <p:cNvSpPr/>
            <p:nvPr/>
          </p:nvSpPr>
          <p:spPr>
            <a:xfrm>
              <a:off x="6377358" y="1699088"/>
              <a:ext cx="5495779" cy="1754326"/>
            </a:xfrm>
            <a:prstGeom prst="rect">
              <a:avLst/>
            </a:prstGeom>
            <a:solidFill>
              <a:srgbClr val="F8F8F8">
                <a:alpha val="27843"/>
              </a:srgbClr>
            </a:solidFill>
          </p:spPr>
          <p:txBody>
            <a:bodyPr wrap="square">
              <a:spAutoFit/>
            </a:bodyPr>
            <a:lstStyle/>
            <a:p>
              <a:r>
                <a:rPr lang="es-E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El </a:t>
              </a:r>
              <a:r>
                <a:rPr lang="es-E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gaming</a:t>
              </a:r>
              <a:r>
                <a:rPr lang="es-E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 hoy en día es considerado una industria deportiva que presenta múltiples oportunidades de diversificación, posicionamiento y engagement para las marcas y los diferentes públicos, el propósito de la campaña de comunicación publicitaria es promover la igualdad de género hacia los </a:t>
              </a:r>
              <a:r>
                <a:rPr lang="es-ES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eSports</a:t>
              </a:r>
              <a:r>
                <a:rPr lang="es-E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.</a:t>
              </a:r>
              <a:endParaRPr lang="es-CO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endParaRPr>
            </a:p>
          </p:txBody>
        </p:sp>
      </p:grpSp>
      <p:sp>
        <p:nvSpPr>
          <p:cNvPr id="26" name="CuadroTexto 2">
            <a:extLst>
              <a:ext uri="{FF2B5EF4-FFF2-40B4-BE49-F238E27FC236}">
                <a16:creationId xmlns:a16="http://schemas.microsoft.com/office/drawing/2014/main" id="{9F4B1583-F7A8-4517-843A-0E193C82D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302326"/>
            <a:ext cx="12206069" cy="5556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US" altLang="es-CO" sz="4000" i="0" u="none" strike="noStrike" cap="none" spc="-30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Mercadeo y </a:t>
            </a:r>
            <a:r>
              <a:rPr kumimoji="0" lang="en-US" altLang="es-CO" sz="4000" b="1" i="0" u="none" strike="noStrike" cap="none" spc="-15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Publicidad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EEDADFDC-45ED-421B-B67F-9FF078F558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20"/>
          <a:stretch/>
        </p:blipFill>
        <p:spPr>
          <a:xfrm rot="16200000">
            <a:off x="8912015" y="-482366"/>
            <a:ext cx="2811688" cy="3776420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61ADA431-B134-46F8-BFD6-4920CC253E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6"/>
          <a:stretch/>
        </p:blipFill>
        <p:spPr>
          <a:xfrm rot="16200000">
            <a:off x="9601676" y="4253607"/>
            <a:ext cx="2622656" cy="258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105">
            <a:extLst>
              <a:ext uri="{FF2B5EF4-FFF2-40B4-BE49-F238E27FC236}">
                <a16:creationId xmlns:a16="http://schemas.microsoft.com/office/drawing/2014/main" id="{3AADF714-D534-4ADF-9B1F-19BF15D9FA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34" t="10846" r="4904" b="7759"/>
          <a:stretch/>
        </p:blipFill>
        <p:spPr>
          <a:xfrm rot="5400000">
            <a:off x="5673258" y="4421904"/>
            <a:ext cx="2072165" cy="2053905"/>
          </a:xfrm>
          <a:prstGeom prst="rect">
            <a:avLst/>
          </a:prstGeom>
        </p:spPr>
      </p:pic>
      <p:pic>
        <p:nvPicPr>
          <p:cNvPr id="105" name="Imagen 104">
            <a:extLst>
              <a:ext uri="{FF2B5EF4-FFF2-40B4-BE49-F238E27FC236}">
                <a16:creationId xmlns:a16="http://schemas.microsoft.com/office/drawing/2014/main" id="{FE219058-FD5B-453A-A2D7-5708CBDC85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34" t="10846" r="4904" b="7759"/>
          <a:stretch/>
        </p:blipFill>
        <p:spPr>
          <a:xfrm rot="5400000">
            <a:off x="5656094" y="2243189"/>
            <a:ext cx="2072165" cy="2053905"/>
          </a:xfrm>
          <a:prstGeom prst="rect">
            <a:avLst/>
          </a:prstGeom>
        </p:spPr>
      </p:pic>
      <p:pic>
        <p:nvPicPr>
          <p:cNvPr id="102" name="Imagen 101">
            <a:extLst>
              <a:ext uri="{FF2B5EF4-FFF2-40B4-BE49-F238E27FC236}">
                <a16:creationId xmlns:a16="http://schemas.microsoft.com/office/drawing/2014/main" id="{B74DB801-6D34-45F2-902A-44D860F9EC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38"/>
          <a:stretch/>
        </p:blipFill>
        <p:spPr>
          <a:xfrm rot="5400000">
            <a:off x="337631" y="-168647"/>
            <a:ext cx="3101158" cy="377642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A908D48F-F363-41A2-9773-4E09B6E39E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62"/>
          <a:stretch/>
        </p:blipFill>
        <p:spPr>
          <a:xfrm rot="16200000">
            <a:off x="8332699" y="2912447"/>
            <a:ext cx="3970319" cy="37764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4033AC3-5408-4768-A331-FF8ECD2F6EDC}"/>
              </a:ext>
            </a:extLst>
          </p:cNvPr>
          <p:cNvSpPr txBox="1"/>
          <p:nvPr/>
        </p:nvSpPr>
        <p:spPr>
          <a:xfrm>
            <a:off x="774909" y="309354"/>
            <a:ext cx="48934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Productos</a:t>
            </a:r>
            <a:endParaRPr lang="es-CO" sz="4400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D46102B-4D47-418A-9069-084E3AA1F344}"/>
              </a:ext>
            </a:extLst>
          </p:cNvPr>
          <p:cNvSpPr txBox="1"/>
          <p:nvPr/>
        </p:nvSpPr>
        <p:spPr>
          <a:xfrm>
            <a:off x="788977" y="766334"/>
            <a:ext cx="4893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CC0066"/>
                </a:solidFill>
                <a:latin typeface="Arial Nova" panose="020B0504020202020204" pitchFamily="34" charset="0"/>
              </a:rPr>
              <a:t>Proyecto</a:t>
            </a:r>
            <a:r>
              <a:rPr lang="es-E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 </a:t>
            </a:r>
            <a:endParaRPr lang="es-CO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378A1CC-01EA-4AB8-8D46-B17578B8367A}"/>
              </a:ext>
            </a:extLst>
          </p:cNvPr>
          <p:cNvSpPr/>
          <p:nvPr/>
        </p:nvSpPr>
        <p:spPr>
          <a:xfrm>
            <a:off x="480447" y="2002492"/>
            <a:ext cx="48934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Se solicitará por agencia:</a:t>
            </a:r>
          </a:p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1. Que presente los elementos claves de la propuesta de campaña. (Tamaño Pliego)</a:t>
            </a:r>
          </a:p>
          <a:p>
            <a:pPr lvl="2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*Objetivo de comunicación.</a:t>
            </a:r>
          </a:p>
          <a:p>
            <a:pPr lvl="2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*Target.</a:t>
            </a:r>
          </a:p>
          <a:p>
            <a:pPr lvl="2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*Concepto y eje de campaña.</a:t>
            </a:r>
          </a:p>
          <a:p>
            <a:pPr lvl="2"/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*Piezas y selección de medios.</a:t>
            </a:r>
          </a:p>
          <a:p>
            <a:pPr lvl="2"/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  <a:p>
            <a:pPr lvl="2"/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  <a:p>
            <a:endParaRPr lang="es-ES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2. Recopilación audiovisual de la ejecución de la campaña.</a:t>
            </a:r>
          </a:p>
          <a:p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	* 2 minutos.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3047C77-840A-48EF-9DE0-C1FF0AF6C9D4}"/>
              </a:ext>
            </a:extLst>
          </p:cNvPr>
          <p:cNvSpPr txBox="1"/>
          <p:nvPr/>
        </p:nvSpPr>
        <p:spPr>
          <a:xfrm>
            <a:off x="5259094" y="2659559"/>
            <a:ext cx="2879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Pitch </a:t>
            </a:r>
            <a:endParaRPr lang="es-CO" sz="4400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66F1B7-F755-49DD-86E9-5647D54BDAB2}"/>
              </a:ext>
            </a:extLst>
          </p:cNvPr>
          <p:cNvSpPr txBox="1"/>
          <p:nvPr/>
        </p:nvSpPr>
        <p:spPr>
          <a:xfrm>
            <a:off x="5259092" y="3131270"/>
            <a:ext cx="3033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660066"/>
                </a:solidFill>
                <a:latin typeface="Arial Nova" panose="020B0504020202020204" pitchFamily="34" charset="0"/>
              </a:rPr>
              <a:t>Publicitario</a:t>
            </a:r>
            <a:endParaRPr lang="es-CO" sz="4000" b="1" dirty="0">
              <a:solidFill>
                <a:srgbClr val="660066"/>
              </a:solidFill>
              <a:latin typeface="Arial Nova" panose="020B05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ABBD9EE-D493-45FF-A641-FBD08AB03CFD}"/>
              </a:ext>
            </a:extLst>
          </p:cNvPr>
          <p:cNvSpPr txBox="1"/>
          <p:nvPr/>
        </p:nvSpPr>
        <p:spPr>
          <a:xfrm>
            <a:off x="5259093" y="4836865"/>
            <a:ext cx="2879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rPr>
              <a:t>Sinfín  </a:t>
            </a:r>
            <a:endParaRPr lang="es-CO" sz="4400" dirty="0">
              <a:solidFill>
                <a:schemeClr val="tx1">
                  <a:lumMod val="75000"/>
                  <a:lumOff val="25000"/>
                </a:schemeClr>
              </a:solidFill>
              <a:latin typeface="Arial Nova Light" panose="020B03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056A00B-8531-4E47-BB0A-11272C364FCC}"/>
              </a:ext>
            </a:extLst>
          </p:cNvPr>
          <p:cNvSpPr txBox="1"/>
          <p:nvPr/>
        </p:nvSpPr>
        <p:spPr>
          <a:xfrm>
            <a:off x="5259092" y="5308576"/>
            <a:ext cx="3033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rgbClr val="CCCC00"/>
                </a:solidFill>
                <a:latin typeface="Arial Nova" panose="020B0504020202020204" pitchFamily="34" charset="0"/>
              </a:rPr>
              <a:t>Publicitario</a:t>
            </a:r>
            <a:endParaRPr lang="es-CO" sz="4000" b="1" dirty="0">
              <a:solidFill>
                <a:srgbClr val="CCCC00"/>
              </a:solidFill>
              <a:latin typeface="Arial Nova" panose="020B0504020202020204" pitchFamily="34" charset="0"/>
            </a:endParaRPr>
          </a:p>
        </p:txBody>
      </p:sp>
      <p:pic>
        <p:nvPicPr>
          <p:cNvPr id="100" name="Imagen 99">
            <a:extLst>
              <a:ext uri="{FF2B5EF4-FFF2-40B4-BE49-F238E27FC236}">
                <a16:creationId xmlns:a16="http://schemas.microsoft.com/office/drawing/2014/main" id="{92E6E99D-973F-4768-B9A8-FE1CF7C278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45"/>
          <a:stretch/>
        </p:blipFill>
        <p:spPr>
          <a:xfrm rot="16200000">
            <a:off x="9731259" y="-321355"/>
            <a:ext cx="2139386" cy="2782096"/>
          </a:xfrm>
          <a:prstGeom prst="rect">
            <a:avLst/>
          </a:prstGeom>
        </p:spPr>
      </p:pic>
      <p:sp>
        <p:nvSpPr>
          <p:cNvPr id="107" name="CuadroTexto 2">
            <a:extLst>
              <a:ext uri="{FF2B5EF4-FFF2-40B4-BE49-F238E27FC236}">
                <a16:creationId xmlns:a16="http://schemas.microsoft.com/office/drawing/2014/main" id="{8F406F71-A6C7-4803-9424-E0D80365C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302326"/>
            <a:ext cx="12206069" cy="5556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US" altLang="es-CO" sz="4000" i="0" u="none" strike="noStrike" cap="none" spc="-30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Mercadeo y </a:t>
            </a:r>
            <a:r>
              <a:rPr kumimoji="0" lang="en-US" altLang="es-CO" sz="4000" b="1" i="0" u="none" strike="noStrike" cap="none" spc="-15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Publicidad</a:t>
            </a:r>
          </a:p>
        </p:txBody>
      </p:sp>
    </p:spTree>
    <p:extLst>
      <p:ext uri="{BB962C8B-B14F-4D97-AF65-F5344CB8AC3E}">
        <p14:creationId xmlns:p14="http://schemas.microsoft.com/office/powerpoint/2010/main" val="4917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n 32">
            <a:extLst>
              <a:ext uri="{FF2B5EF4-FFF2-40B4-BE49-F238E27FC236}">
                <a16:creationId xmlns:a16="http://schemas.microsoft.com/office/drawing/2014/main" id="{5FA79F4A-5901-4C5E-9100-BA69260613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1D2A8527-6048-4870-8BAB-E672E326526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56"/>
          <a:stretch/>
        </p:blipFill>
        <p:spPr>
          <a:xfrm rot="16200000" flipH="1">
            <a:off x="10440012" y="-1114"/>
            <a:ext cx="1764273" cy="1739702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6EB1D79A-AE78-4263-AC5B-415A2B281D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03"/>
          <a:stretch/>
        </p:blipFill>
        <p:spPr>
          <a:xfrm rot="5400000">
            <a:off x="332357" y="4782442"/>
            <a:ext cx="1754928" cy="2419643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8623FF48-EE3F-4F45-80B4-F2B5D73DEE55}"/>
              </a:ext>
            </a:extLst>
          </p:cNvPr>
          <p:cNvGrpSpPr/>
          <p:nvPr/>
        </p:nvGrpSpPr>
        <p:grpSpPr>
          <a:xfrm>
            <a:off x="323559" y="2164829"/>
            <a:ext cx="4075649" cy="2496288"/>
            <a:chOff x="467594" y="3034459"/>
            <a:chExt cx="3723983" cy="2496288"/>
          </a:xfrm>
        </p:grpSpPr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5A39DBF3-4E7F-4E82-8EA3-57DC550E5F38}"/>
                </a:ext>
              </a:extLst>
            </p:cNvPr>
            <p:cNvSpPr txBox="1"/>
            <p:nvPr/>
          </p:nvSpPr>
          <p:spPr>
            <a:xfrm>
              <a:off x="480447" y="3034459"/>
              <a:ext cx="32790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Semestre </a:t>
              </a:r>
              <a:endParaRPr lang="es-CO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endParaRP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451C68E-967F-417F-9247-386C7A4ABE54}"/>
                </a:ext>
              </a:extLst>
            </p:cNvPr>
            <p:cNvSpPr txBox="1"/>
            <p:nvPr/>
          </p:nvSpPr>
          <p:spPr>
            <a:xfrm>
              <a:off x="480447" y="3434352"/>
              <a:ext cx="32790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b="1" dirty="0">
                  <a:solidFill>
                    <a:srgbClr val="660066"/>
                  </a:solidFill>
                  <a:latin typeface="Arial Nova" panose="020B0504020202020204" pitchFamily="34" charset="0"/>
                </a:rPr>
                <a:t>Académico</a:t>
              </a:r>
              <a:r>
                <a:rPr lang="es-E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" panose="020B0504020202020204" pitchFamily="34" charset="0"/>
                </a:rPr>
                <a:t> </a:t>
              </a:r>
              <a:endParaRPr lang="es-CO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EEF91F52-3B46-4655-9901-317F28964457}"/>
                </a:ext>
              </a:extLst>
            </p:cNvPr>
            <p:cNvSpPr/>
            <p:nvPr/>
          </p:nvSpPr>
          <p:spPr>
            <a:xfrm>
              <a:off x="3168849" y="3082274"/>
              <a:ext cx="1022728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s-CO" sz="7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E341D63-9267-49AA-92A0-E59EC586EF8B}"/>
                </a:ext>
              </a:extLst>
            </p:cNvPr>
            <p:cNvSpPr txBox="1"/>
            <p:nvPr/>
          </p:nvSpPr>
          <p:spPr>
            <a:xfrm>
              <a:off x="480447" y="4309840"/>
              <a:ext cx="32790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Asignaturas</a:t>
              </a:r>
              <a:endParaRPr lang="es-CO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 Light" panose="020B0304020202020204" pitchFamily="34" charset="0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442C90E7-E5A8-4954-AD76-00B919C60643}"/>
                </a:ext>
              </a:extLst>
            </p:cNvPr>
            <p:cNvSpPr/>
            <p:nvPr/>
          </p:nvSpPr>
          <p:spPr>
            <a:xfrm>
              <a:off x="467594" y="4822861"/>
              <a:ext cx="283611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Campañas Publicitarias 2.</a:t>
              </a:r>
            </a:p>
            <a:p>
              <a:r>
                <a:rPr lang="es-E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ova Light" panose="020B0304020202020204" pitchFamily="34" charset="0"/>
                </a:rPr>
                <a:t>Marketing Deportivo</a:t>
              </a:r>
            </a:p>
          </p:txBody>
        </p:sp>
      </p:grpSp>
      <p:sp>
        <p:nvSpPr>
          <p:cNvPr id="24" name="CuadroTexto 2">
            <a:extLst>
              <a:ext uri="{FF2B5EF4-FFF2-40B4-BE49-F238E27FC236}">
                <a16:creationId xmlns:a16="http://schemas.microsoft.com/office/drawing/2014/main" id="{11C799B6-F8B3-4CF1-A7A7-D6B1E852C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110" y="2882154"/>
            <a:ext cx="2447780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en-US" altLang="es-CO" sz="9600" b="1" spc="-3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PIC</a:t>
            </a:r>
            <a:endParaRPr kumimoji="0" lang="en-US" altLang="es-CO" sz="9600" b="1" i="0" u="none" strike="noStrike" cap="none" spc="-15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Arial"/>
            </a:endParaRPr>
          </a:p>
        </p:txBody>
      </p:sp>
      <p:sp>
        <p:nvSpPr>
          <p:cNvPr id="27" name="CuadroTexto 2">
            <a:extLst>
              <a:ext uri="{FF2B5EF4-FFF2-40B4-BE49-F238E27FC236}">
                <a16:creationId xmlns:a16="http://schemas.microsoft.com/office/drawing/2014/main" id="{DDD9FF48-38D8-4E7E-89CE-14E8EF571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2326"/>
            <a:ext cx="12191999" cy="5556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20000"/>
              </a:spcBef>
              <a:buClr>
                <a:srgbClr val="E46C0A"/>
              </a:buClr>
              <a:buSzPct val="60000"/>
              <a:buFont typeface="Arial" charset="0"/>
              <a:buChar char="►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7AE1D"/>
              </a:buClr>
              <a:buSzPct val="80000"/>
              <a:buFont typeface="Arial" charset="0"/>
              <a:buChar char="♦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8B8B8B"/>
              </a:buClr>
              <a:buSzPct val="50000"/>
              <a:buFont typeface="Arial" charset="0"/>
              <a:buChar char="▬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84807"/>
              </a:buClr>
              <a:buSzPct val="200000"/>
              <a:buFont typeface="Arial" charset="0"/>
              <a:buChar char="▫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US" altLang="es-CO" sz="5000" i="0" u="none" strike="noStrike" cap="none" spc="-30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Mercadeo y </a:t>
            </a:r>
            <a:r>
              <a:rPr kumimoji="0" lang="en-US" altLang="es-CO" sz="5000" b="1" i="0" u="none" strike="noStrike" cap="none" spc="-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rPr>
              <a:t>Publicidad</a:t>
            </a:r>
          </a:p>
        </p:txBody>
      </p:sp>
    </p:spTree>
    <p:extLst>
      <p:ext uri="{BB962C8B-B14F-4D97-AF65-F5344CB8AC3E}">
        <p14:creationId xmlns:p14="http://schemas.microsoft.com/office/powerpoint/2010/main" val="756030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2D554505D9A204997FE938082EC5127" ma:contentTypeVersion="12" ma:contentTypeDescription="Crear nuevo documento." ma:contentTypeScope="" ma:versionID="a2db48b2155189e53a2b1fbf91d08c06">
  <xsd:schema xmlns:xsd="http://www.w3.org/2001/XMLSchema" xmlns:xs="http://www.w3.org/2001/XMLSchema" xmlns:p="http://schemas.microsoft.com/office/2006/metadata/properties" xmlns:ns2="a96c1413-ecaa-4676-983b-c7ce67623851" xmlns:ns3="492593b0-bb1d-4ab8-8593-f399459223dd" targetNamespace="http://schemas.microsoft.com/office/2006/metadata/properties" ma:root="true" ma:fieldsID="0b65ca8aa66eeba5ff4a8e2b85e4b71b" ns2:_="" ns3:_="">
    <xsd:import namespace="a96c1413-ecaa-4676-983b-c7ce67623851"/>
    <xsd:import namespace="492593b0-bb1d-4ab8-8593-f399459223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c1413-ecaa-4676-983b-c7ce676238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593b0-bb1d-4ab8-8593-f399459223d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4251B-B423-4F58-A57A-B5597BFE1A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2BBAB5-351E-4F5C-9687-6734D1BC41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6c1413-ecaa-4676-983b-c7ce67623851"/>
    <ds:schemaRef ds:uri="492593b0-bb1d-4ab8-8593-f399459223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CBAD10-7C6C-4146-B8B3-7253991070D4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492593b0-bb1d-4ab8-8593-f399459223dd"/>
    <ds:schemaRef ds:uri="http://purl.org/dc/elements/1.1/"/>
    <ds:schemaRef ds:uri="a96c1413-ecaa-4676-983b-c7ce67623851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171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Nova</vt:lpstr>
      <vt:lpstr>Arial Nova Light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 Carolina Vaca Gonzalez</dc:creator>
  <cp:lastModifiedBy>Claudia Milena Garcia Castillo</cp:lastModifiedBy>
  <cp:revision>90</cp:revision>
  <dcterms:created xsi:type="dcterms:W3CDTF">2020-02-11T15:21:29Z</dcterms:created>
  <dcterms:modified xsi:type="dcterms:W3CDTF">2020-03-06T15:22:41Z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0x01010002D554505D9A204997FE938082EC5127</vt:lpwstr>
  </property>
</Properties>
</file>